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771" r:id="rId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/>
    <p:restoredTop sz="96405"/>
  </p:normalViewPr>
  <p:slideViewPr>
    <p:cSldViewPr snapToGrid="0" snapToObjects="1">
      <p:cViewPr varScale="1">
        <p:scale>
          <a:sx n="159" d="100"/>
          <a:sy n="159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8D3E2D6-6C6F-BC4D-9C49-3E09E6191861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2C82BBB-F2A0-6347-9929-51702CB2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625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8A3681-A293-F94D-8D80-28FB387275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15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8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25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92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57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05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9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1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44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43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3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09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93C6E-0E09-2249-B093-32B41A2276E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95BB6-28FE-CC44-A9DD-A7CDB8C2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50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8928F-DE22-7B4F-AEFC-FD73F95E8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83" y="-1566"/>
            <a:ext cx="8324850" cy="64466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Focus points of the Symposium</a:t>
            </a:r>
            <a:endParaRPr lang="en-JP" sz="3600" b="1" dirty="0">
              <a:latin typeface="Hiragino Kaku Gothic Pro W6" panose="020B0300000000000000" pitchFamily="34" charset="-128"/>
              <a:ea typeface="Hiragino Kaku Gothic Pro W6" panose="020B03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ABFD5B4-317F-4C07-8837-9FA1B876DC9D}"/>
              </a:ext>
            </a:extLst>
          </p:cNvPr>
          <p:cNvSpPr txBox="1"/>
          <p:nvPr/>
        </p:nvSpPr>
        <p:spPr>
          <a:xfrm rot="16200000">
            <a:off x="-1127609" y="4036999"/>
            <a:ext cx="2624565" cy="400110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Calibri" panose="020F0502020204030204"/>
                <a:ea typeface="游ゴシック" panose="020B0400000000000000" pitchFamily="50" charset="-128"/>
              </a:rPr>
              <a:t>Cross-Boarder sciences</a:t>
            </a:r>
            <a:endParaRPr lang="ja-JP" altLang="en-US" sz="2000" b="1" dirty="0">
              <a:solidFill>
                <a:schemeClr val="bg1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64E0478-4C5F-4475-8632-84C70FA61C32}"/>
              </a:ext>
            </a:extLst>
          </p:cNvPr>
          <p:cNvSpPr txBox="1"/>
          <p:nvPr/>
        </p:nvSpPr>
        <p:spPr>
          <a:xfrm>
            <a:off x="3984546" y="1014697"/>
            <a:ext cx="2048125" cy="40011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Calibri" panose="020F0502020204030204"/>
                <a:ea typeface="游ゴシック" panose="020B0400000000000000" pitchFamily="50" charset="-128"/>
              </a:rPr>
              <a:t>Splinter meetings</a:t>
            </a:r>
            <a:endParaRPr lang="ja-JP" altLang="en-US" sz="2000" b="1" dirty="0">
              <a:solidFill>
                <a:schemeClr val="bg1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CC948ED6-737C-4AEC-B7BA-A2C9CFCABF3C}"/>
              </a:ext>
            </a:extLst>
          </p:cNvPr>
          <p:cNvCxnSpPr>
            <a:cxnSpLocks/>
          </p:cNvCxnSpPr>
          <p:nvPr/>
        </p:nvCxnSpPr>
        <p:spPr>
          <a:xfrm flipH="1">
            <a:off x="1714501" y="2598143"/>
            <a:ext cx="714163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78F08B27-288F-4F56-8529-EFCF07E331DB}"/>
              </a:ext>
            </a:extLst>
          </p:cNvPr>
          <p:cNvCxnSpPr>
            <a:cxnSpLocks/>
          </p:cNvCxnSpPr>
          <p:nvPr/>
        </p:nvCxnSpPr>
        <p:spPr>
          <a:xfrm flipH="1">
            <a:off x="1714500" y="3651710"/>
            <a:ext cx="714163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54D7810F-E2D5-49C7-B7DC-340E3A4051A1}"/>
              </a:ext>
            </a:extLst>
          </p:cNvPr>
          <p:cNvCxnSpPr>
            <a:cxnSpLocks/>
          </p:cNvCxnSpPr>
          <p:nvPr/>
        </p:nvCxnSpPr>
        <p:spPr>
          <a:xfrm flipH="1">
            <a:off x="1714500" y="4696130"/>
            <a:ext cx="714163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0044F461-ECBA-4377-B00E-B8C17D513D0C}"/>
              </a:ext>
            </a:extLst>
          </p:cNvPr>
          <p:cNvCxnSpPr>
            <a:cxnSpLocks/>
          </p:cNvCxnSpPr>
          <p:nvPr/>
        </p:nvCxnSpPr>
        <p:spPr>
          <a:xfrm flipH="1">
            <a:off x="1714499" y="5849805"/>
            <a:ext cx="714163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A9AD5A16-9E5F-40C1-9631-361083DEBD6B}"/>
              </a:ext>
            </a:extLst>
          </p:cNvPr>
          <p:cNvSpPr/>
          <p:nvPr/>
        </p:nvSpPr>
        <p:spPr>
          <a:xfrm>
            <a:off x="7150103" y="1460134"/>
            <a:ext cx="999067" cy="584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altLang="ja-JP" sz="16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Outer</a:t>
            </a:r>
            <a:r>
              <a:rPr lang="ja-JP" altLang="en-US" sz="1600" b="1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 </a:t>
            </a:r>
            <a:r>
              <a:rPr lang="en-US" altLang="ja-JP" sz="16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Planets</a:t>
            </a:r>
            <a:endParaRPr lang="ja-JP" altLang="en-US" sz="1600" b="1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8CB0FFE1-348E-4BBF-97CC-1C05F408C81B}"/>
              </a:ext>
            </a:extLst>
          </p:cNvPr>
          <p:cNvCxnSpPr>
            <a:cxnSpLocks/>
          </p:cNvCxnSpPr>
          <p:nvPr/>
        </p:nvCxnSpPr>
        <p:spPr>
          <a:xfrm flipH="1">
            <a:off x="7649636" y="2044334"/>
            <a:ext cx="1" cy="446193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楕円 36">
            <a:extLst>
              <a:ext uri="{FF2B5EF4-FFF2-40B4-BE49-F238E27FC236}">
                <a16:creationId xmlns:a16="http://schemas.microsoft.com/office/drawing/2014/main" id="{D4E394FB-D017-4377-8D8D-A792C74DE3AE}"/>
              </a:ext>
            </a:extLst>
          </p:cNvPr>
          <p:cNvSpPr/>
          <p:nvPr/>
        </p:nvSpPr>
        <p:spPr>
          <a:xfrm>
            <a:off x="7516284" y="2464793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F1226F0C-DB43-44CE-90AE-987616DAB22B}"/>
              </a:ext>
            </a:extLst>
          </p:cNvPr>
          <p:cNvSpPr/>
          <p:nvPr/>
        </p:nvSpPr>
        <p:spPr>
          <a:xfrm>
            <a:off x="7516284" y="351836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13F6D2F8-3D36-4301-9CD4-7A431819F119}"/>
              </a:ext>
            </a:extLst>
          </p:cNvPr>
          <p:cNvSpPr/>
          <p:nvPr/>
        </p:nvSpPr>
        <p:spPr>
          <a:xfrm>
            <a:off x="7516284" y="5716455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7C70717-F7D0-40F9-A088-E2ABD4092645}"/>
              </a:ext>
            </a:extLst>
          </p:cNvPr>
          <p:cNvSpPr/>
          <p:nvPr/>
        </p:nvSpPr>
        <p:spPr>
          <a:xfrm>
            <a:off x="1883836" y="1460134"/>
            <a:ext cx="999067" cy="584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altLang="ja-JP" sz="16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Small</a:t>
            </a:r>
            <a:r>
              <a:rPr lang="ja-JP" altLang="en-US" sz="16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 </a:t>
            </a:r>
            <a:r>
              <a:rPr lang="en-US" altLang="ja-JP" sz="16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body</a:t>
            </a:r>
            <a:endParaRPr lang="ja-JP" altLang="en-US" sz="1600" b="1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E92DBD5-6E5A-4F6C-AB03-F0AE99401C6D}"/>
              </a:ext>
            </a:extLst>
          </p:cNvPr>
          <p:cNvCxnSpPr>
            <a:cxnSpLocks/>
          </p:cNvCxnSpPr>
          <p:nvPr/>
        </p:nvCxnSpPr>
        <p:spPr>
          <a:xfrm>
            <a:off x="2383367" y="2044334"/>
            <a:ext cx="0" cy="446193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D5B52388-0C9C-401C-836E-C2FBF35F6227}"/>
              </a:ext>
            </a:extLst>
          </p:cNvPr>
          <p:cNvSpPr/>
          <p:nvPr/>
        </p:nvSpPr>
        <p:spPr>
          <a:xfrm>
            <a:off x="2250017" y="2464793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89A6516B-9D10-4EC6-B6AC-45A374A1E743}"/>
              </a:ext>
            </a:extLst>
          </p:cNvPr>
          <p:cNvSpPr/>
          <p:nvPr/>
        </p:nvSpPr>
        <p:spPr>
          <a:xfrm>
            <a:off x="2250017" y="5716455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20BEF5B8-284E-4E55-9DC9-458160BEEF8B}"/>
              </a:ext>
            </a:extLst>
          </p:cNvPr>
          <p:cNvSpPr/>
          <p:nvPr/>
        </p:nvSpPr>
        <p:spPr>
          <a:xfrm>
            <a:off x="3200403" y="1460134"/>
            <a:ext cx="999067" cy="584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altLang="ja-JP" sz="16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Moon</a:t>
            </a:r>
          </a:p>
          <a:p>
            <a:pPr algn="ctr" defTabSz="457200">
              <a:defRPr/>
            </a:pPr>
            <a:r>
              <a:rPr lang="en-US" altLang="ja-JP" sz="12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(+Mercury)</a:t>
            </a:r>
            <a:endParaRPr lang="ja-JP" altLang="en-US" sz="1200" b="1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18ADAA4-0E1A-44E5-8DCC-09C06FB96A2C}"/>
              </a:ext>
            </a:extLst>
          </p:cNvPr>
          <p:cNvCxnSpPr>
            <a:cxnSpLocks/>
          </p:cNvCxnSpPr>
          <p:nvPr/>
        </p:nvCxnSpPr>
        <p:spPr>
          <a:xfrm flipH="1">
            <a:off x="3699936" y="2044334"/>
            <a:ext cx="1" cy="446193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楕円 33">
            <a:extLst>
              <a:ext uri="{FF2B5EF4-FFF2-40B4-BE49-F238E27FC236}">
                <a16:creationId xmlns:a16="http://schemas.microsoft.com/office/drawing/2014/main" id="{6D4B4FD1-54D4-4E69-A28F-21BCE7684DDD}"/>
              </a:ext>
            </a:extLst>
          </p:cNvPr>
          <p:cNvSpPr/>
          <p:nvPr/>
        </p:nvSpPr>
        <p:spPr>
          <a:xfrm>
            <a:off x="3566584" y="2464793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F00CFCEF-8FD4-4936-80DA-BB81472638C4}"/>
              </a:ext>
            </a:extLst>
          </p:cNvPr>
          <p:cNvSpPr/>
          <p:nvPr/>
        </p:nvSpPr>
        <p:spPr>
          <a:xfrm>
            <a:off x="3566584" y="5716455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0219502-B0D5-407B-AEAC-8EF4E54CB11E}"/>
              </a:ext>
            </a:extLst>
          </p:cNvPr>
          <p:cNvSpPr/>
          <p:nvPr/>
        </p:nvSpPr>
        <p:spPr>
          <a:xfrm>
            <a:off x="5833537" y="1460134"/>
            <a:ext cx="999067" cy="584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ja-JP" sz="1600" b="1" dirty="0">
                <a:solidFill>
                  <a:srgbClr val="ED7D31">
                    <a:lumMod val="75000"/>
                  </a:srgbClr>
                </a:solidFill>
                <a:ea typeface="游ゴシック" panose="020B0400000000000000" pitchFamily="50" charset="-128"/>
              </a:rPr>
              <a:t>Venus</a:t>
            </a:r>
            <a:br>
              <a:rPr lang="en-US" altLang="ja-JP" sz="1600" b="1" dirty="0">
                <a:solidFill>
                  <a:srgbClr val="ED7D31">
                    <a:lumMod val="75000"/>
                  </a:srgbClr>
                </a:solidFill>
                <a:ea typeface="游ゴシック" panose="020B0400000000000000" pitchFamily="50" charset="-128"/>
              </a:rPr>
            </a:br>
            <a:r>
              <a:rPr lang="en-US" altLang="ja-JP" sz="1200" b="1" dirty="0">
                <a:solidFill>
                  <a:srgbClr val="ED7D31">
                    <a:lumMod val="75000"/>
                  </a:srgbClr>
                </a:solidFill>
                <a:ea typeface="游ゴシック" panose="020B0400000000000000" pitchFamily="50" charset="-128"/>
              </a:rPr>
              <a:t>(+Mercury)</a:t>
            </a:r>
            <a:endParaRPr lang="ja-JP" altLang="en-US" sz="1600" b="1">
              <a:solidFill>
                <a:srgbClr val="ED7D31">
                  <a:lumMod val="75000"/>
                </a:srgbClr>
              </a:solidFill>
              <a:ea typeface="游ゴシック" panose="020B0400000000000000" pitchFamily="50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330A874-EF4E-4819-892A-22C9D3C71F7A}"/>
              </a:ext>
            </a:extLst>
          </p:cNvPr>
          <p:cNvCxnSpPr>
            <a:cxnSpLocks/>
          </p:cNvCxnSpPr>
          <p:nvPr/>
        </p:nvCxnSpPr>
        <p:spPr>
          <a:xfrm flipH="1">
            <a:off x="6333070" y="2044334"/>
            <a:ext cx="1" cy="446193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楕円 35">
            <a:extLst>
              <a:ext uri="{FF2B5EF4-FFF2-40B4-BE49-F238E27FC236}">
                <a16:creationId xmlns:a16="http://schemas.microsoft.com/office/drawing/2014/main" id="{7D4DEB39-EE48-4B10-85FF-C8BDD4F8104D}"/>
              </a:ext>
            </a:extLst>
          </p:cNvPr>
          <p:cNvSpPr/>
          <p:nvPr/>
        </p:nvSpPr>
        <p:spPr>
          <a:xfrm>
            <a:off x="6199718" y="2464793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F0F9394C-8555-4D7F-B12D-0DF1B89B9DA8}"/>
              </a:ext>
            </a:extLst>
          </p:cNvPr>
          <p:cNvSpPr/>
          <p:nvPr/>
        </p:nvSpPr>
        <p:spPr>
          <a:xfrm>
            <a:off x="6199718" y="5716455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153FE89C-F39D-4F99-B4C6-398A0026F6A4}"/>
              </a:ext>
            </a:extLst>
          </p:cNvPr>
          <p:cNvSpPr/>
          <p:nvPr/>
        </p:nvSpPr>
        <p:spPr>
          <a:xfrm>
            <a:off x="4516970" y="1460134"/>
            <a:ext cx="999067" cy="584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altLang="ja-JP" sz="1600" b="1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  <a:ea typeface="游ゴシック" panose="020B0400000000000000" pitchFamily="50" charset="-128"/>
              </a:rPr>
              <a:t>Mars</a:t>
            </a:r>
            <a:endParaRPr lang="ja-JP" altLang="en-US" sz="1600" b="1" dirty="0">
              <a:solidFill>
                <a:srgbClr val="ED7D31">
                  <a:lumMod val="75000"/>
                </a:srgbClr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FDB0A32-8C6C-4DB8-82A9-3BF467D30AFD}"/>
              </a:ext>
            </a:extLst>
          </p:cNvPr>
          <p:cNvCxnSpPr>
            <a:cxnSpLocks/>
          </p:cNvCxnSpPr>
          <p:nvPr/>
        </p:nvCxnSpPr>
        <p:spPr>
          <a:xfrm flipH="1">
            <a:off x="5016503" y="2044334"/>
            <a:ext cx="1" cy="446193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楕円 34">
            <a:extLst>
              <a:ext uri="{FF2B5EF4-FFF2-40B4-BE49-F238E27FC236}">
                <a16:creationId xmlns:a16="http://schemas.microsoft.com/office/drawing/2014/main" id="{CA19B611-612E-4045-8036-EAE22A7CF637}"/>
              </a:ext>
            </a:extLst>
          </p:cNvPr>
          <p:cNvSpPr/>
          <p:nvPr/>
        </p:nvSpPr>
        <p:spPr>
          <a:xfrm>
            <a:off x="4883151" y="2464793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7201D875-5AE5-42CE-88D3-93345CA1011D}"/>
              </a:ext>
            </a:extLst>
          </p:cNvPr>
          <p:cNvSpPr/>
          <p:nvPr/>
        </p:nvSpPr>
        <p:spPr>
          <a:xfrm>
            <a:off x="4883151" y="351836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CB334E4B-742F-4A45-91EA-668C5D6A81CF}"/>
              </a:ext>
            </a:extLst>
          </p:cNvPr>
          <p:cNvSpPr/>
          <p:nvPr/>
        </p:nvSpPr>
        <p:spPr>
          <a:xfrm>
            <a:off x="4883151" y="5716455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1D9ADF7F-F524-49A8-8BF1-9D9C943EBE83}"/>
              </a:ext>
            </a:extLst>
          </p:cNvPr>
          <p:cNvGrpSpPr/>
          <p:nvPr/>
        </p:nvGrpSpPr>
        <p:grpSpPr>
          <a:xfrm>
            <a:off x="8252886" y="1460134"/>
            <a:ext cx="810683" cy="5046134"/>
            <a:chOff x="8252884" y="1625599"/>
            <a:chExt cx="810683" cy="5046134"/>
          </a:xfrm>
        </p:grpSpPr>
        <p:sp>
          <p:nvSpPr>
            <p:cNvPr id="59" name="四角形: 角を丸くする 58">
              <a:extLst>
                <a:ext uri="{FF2B5EF4-FFF2-40B4-BE49-F238E27FC236}">
                  <a16:creationId xmlns:a16="http://schemas.microsoft.com/office/drawing/2014/main" id="{65262CCB-94D2-4021-94B9-5A3D6AC9BE3E}"/>
                </a:ext>
              </a:extLst>
            </p:cNvPr>
            <p:cNvSpPr/>
            <p:nvPr/>
          </p:nvSpPr>
          <p:spPr>
            <a:xfrm>
              <a:off x="8252884" y="1625599"/>
              <a:ext cx="810683" cy="584200"/>
            </a:xfrm>
            <a:prstGeom prst="roundRect">
              <a:avLst/>
            </a:prstGeom>
            <a:solidFill>
              <a:srgbClr val="FFF2CC">
                <a:alpha val="50196"/>
              </a:srgbClr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r>
                <a:rPr lang="en-US" altLang="ja-JP" sz="1600" b="1" dirty="0">
                  <a:solidFill>
                    <a:srgbClr val="ED7D31">
                      <a:lumMod val="40000"/>
                      <a:lumOff val="60000"/>
                    </a:srgbClr>
                  </a:solidFill>
                  <a:latin typeface="Calibri" panose="020F0502020204030204"/>
                  <a:ea typeface="游ゴシック" panose="020B0400000000000000" pitchFamily="50" charset="-128"/>
                </a:rPr>
                <a:t>Exo-</a:t>
              </a:r>
            </a:p>
            <a:p>
              <a:pPr algn="ctr" defTabSz="457200">
                <a:defRPr/>
              </a:pPr>
              <a:r>
                <a:rPr lang="en-US" altLang="ja-JP" sz="1600" b="1" dirty="0">
                  <a:solidFill>
                    <a:srgbClr val="ED7D31">
                      <a:lumMod val="40000"/>
                      <a:lumOff val="60000"/>
                    </a:srgbClr>
                  </a:solidFill>
                  <a:latin typeface="Calibri" panose="020F0502020204030204"/>
                  <a:ea typeface="游ゴシック" panose="020B0400000000000000" pitchFamily="50" charset="-128"/>
                </a:rPr>
                <a:t>planet</a:t>
              </a:r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B34C6817-32B6-495C-B1FF-8B4A3EF8F8BC}"/>
                </a:ext>
              </a:extLst>
            </p:cNvPr>
            <p:cNvCxnSpPr/>
            <p:nvPr/>
          </p:nvCxnSpPr>
          <p:spPr>
            <a:xfrm flipH="1">
              <a:off x="8658225" y="2209799"/>
              <a:ext cx="1" cy="4461934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A2246C6-7C4A-461E-89E3-DA5A9BC8B026}"/>
              </a:ext>
            </a:extLst>
          </p:cNvPr>
          <p:cNvSpPr txBox="1"/>
          <p:nvPr/>
        </p:nvSpPr>
        <p:spPr>
          <a:xfrm>
            <a:off x="-27221" y="6457161"/>
            <a:ext cx="909078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Making borderless teams and finding/investigating seeds for future explorations!</a:t>
            </a:r>
            <a:endParaRPr lang="ja-JP" altLang="en-US" sz="2000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CB0B1FA-4C93-425C-8869-02F00F74C9D4}"/>
              </a:ext>
            </a:extLst>
          </p:cNvPr>
          <p:cNvSpPr txBox="1"/>
          <p:nvPr/>
        </p:nvSpPr>
        <p:spPr>
          <a:xfrm>
            <a:off x="0" y="562985"/>
            <a:ext cx="91440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ja-JP" b="1" dirty="0">
                <a:ln w="3175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Multiple Column x Row approach for Science requirement &amp; Mission strategy 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C667BBA-D099-4C0E-9D10-0E9985E4A104}"/>
              </a:ext>
            </a:extLst>
          </p:cNvPr>
          <p:cNvSpPr/>
          <p:nvPr/>
        </p:nvSpPr>
        <p:spPr>
          <a:xfrm>
            <a:off x="421764" y="2241365"/>
            <a:ext cx="1703373" cy="713561"/>
          </a:xfrm>
          <a:prstGeom prst="roundRect">
            <a:avLst/>
          </a:prstGeom>
          <a:solidFill>
            <a:srgbClr val="DE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ja-JP" altLang="en-US" sz="1600" b="1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創造</a:t>
            </a:r>
            <a:endParaRPr lang="en-US" altLang="ja-JP" sz="1600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lang="en-US" altLang="ja-JP" sz="105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Formations &amp; transports</a:t>
            </a:r>
          </a:p>
          <a:p>
            <a:pPr algn="ctr" defTabSz="457200">
              <a:defRPr/>
            </a:pPr>
            <a:r>
              <a:rPr lang="en-US" altLang="ja-JP" sz="105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of planetary worlds</a:t>
            </a:r>
            <a:endParaRPr lang="ja-JP" altLang="en-US" sz="1050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456CD3C-5A0D-4491-BEB1-C82961FDBE28}"/>
              </a:ext>
            </a:extLst>
          </p:cNvPr>
          <p:cNvSpPr/>
          <p:nvPr/>
        </p:nvSpPr>
        <p:spPr>
          <a:xfrm>
            <a:off x="421764" y="3293772"/>
            <a:ext cx="1703369" cy="715881"/>
          </a:xfrm>
          <a:prstGeom prst="roundRect">
            <a:avLst/>
          </a:prstGeom>
          <a:solidFill>
            <a:srgbClr val="DE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ja-JP" altLang="en-US" sz="1600" b="1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水</a:t>
            </a:r>
            <a:endParaRPr lang="en-US" altLang="ja-JP" sz="1600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lang="en-US" altLang="ja-JP" sz="105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Its origins, transports, evolutions, and variations</a:t>
            </a:r>
            <a:endParaRPr lang="ja-JP" altLang="en-US" sz="1050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8AC3584-D6C6-4624-A1B3-D544265C59CA}"/>
              </a:ext>
            </a:extLst>
          </p:cNvPr>
          <p:cNvSpPr/>
          <p:nvPr/>
        </p:nvSpPr>
        <p:spPr>
          <a:xfrm>
            <a:off x="421762" y="4322544"/>
            <a:ext cx="1703362" cy="747177"/>
          </a:xfrm>
          <a:prstGeom prst="roundRect">
            <a:avLst/>
          </a:prstGeom>
          <a:solidFill>
            <a:srgbClr val="DE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ja-JP" altLang="en-US" sz="1600" b="1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おひさま</a:t>
            </a:r>
            <a:endParaRPr lang="en-US" altLang="ja-JP" sz="1600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lang="en-US" altLang="ja-JP" sz="105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Effects from outer worlds </a:t>
            </a:r>
          </a:p>
          <a:p>
            <a:pPr algn="ctr" defTabSz="457200">
              <a:defRPr/>
            </a:pPr>
            <a:r>
              <a:rPr lang="en-US" altLang="ja-JP" sz="105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~ Sun/Stars, solar winds, planets, and satellites ~ </a:t>
            </a:r>
            <a:endParaRPr lang="ja-JP" altLang="en-US" sz="1050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F6D1333A-C562-4ADE-9E73-828EA090E328}"/>
              </a:ext>
            </a:extLst>
          </p:cNvPr>
          <p:cNvSpPr/>
          <p:nvPr/>
        </p:nvSpPr>
        <p:spPr>
          <a:xfrm>
            <a:off x="421764" y="5397095"/>
            <a:ext cx="1694903" cy="905425"/>
          </a:xfrm>
          <a:prstGeom prst="roundRect">
            <a:avLst/>
          </a:prstGeom>
          <a:solidFill>
            <a:srgbClr val="DE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ja-JP" altLang="en-US" sz="1600" b="1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かぜ</a:t>
            </a:r>
            <a:r>
              <a:rPr lang="en-US" altLang="ja-JP" sz="160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 &amp; </a:t>
            </a:r>
            <a:r>
              <a:rPr lang="ja-JP" altLang="en-US" sz="1600" b="1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つち</a:t>
            </a:r>
            <a:endParaRPr lang="en-US" altLang="ja-JP" sz="1600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algn="ctr" defTabSz="457200">
              <a:defRPr/>
            </a:pPr>
            <a:r>
              <a:rPr lang="en-US" altLang="ja-JP" sz="105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Atmos., Crust, and Inside</a:t>
            </a:r>
          </a:p>
          <a:p>
            <a:pPr algn="ctr" defTabSz="457200">
              <a:defRPr/>
            </a:pPr>
            <a:r>
              <a:rPr lang="en-US" altLang="ja-JP" sz="1050" b="1" dirty="0">
                <a:solidFill>
                  <a:srgbClr val="4472C4"/>
                </a:solidFill>
                <a:latin typeface="Calibri" panose="020F0502020204030204"/>
                <a:ea typeface="游ゴシック" panose="020B0400000000000000" pitchFamily="50" charset="-128"/>
              </a:rPr>
              <a:t>~ evolutions, variations,  coupled interactions ~</a:t>
            </a:r>
          </a:p>
        </p:txBody>
      </p:sp>
      <p:sp>
        <p:nvSpPr>
          <p:cNvPr id="61" name="楕円 36">
            <a:extLst>
              <a:ext uri="{FF2B5EF4-FFF2-40B4-BE49-F238E27FC236}">
                <a16:creationId xmlns:a16="http://schemas.microsoft.com/office/drawing/2014/main" id="{8568B59F-2A74-094A-A3D2-D7285E6ED0D1}"/>
              </a:ext>
            </a:extLst>
          </p:cNvPr>
          <p:cNvSpPr/>
          <p:nvPr/>
        </p:nvSpPr>
        <p:spPr>
          <a:xfrm>
            <a:off x="8524875" y="2464793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2" name="楕円 38">
            <a:extLst>
              <a:ext uri="{FF2B5EF4-FFF2-40B4-BE49-F238E27FC236}">
                <a16:creationId xmlns:a16="http://schemas.microsoft.com/office/drawing/2014/main" id="{621ABDCC-D7CF-C94A-B30B-7F6F9769C736}"/>
              </a:ext>
            </a:extLst>
          </p:cNvPr>
          <p:cNvSpPr/>
          <p:nvPr/>
        </p:nvSpPr>
        <p:spPr>
          <a:xfrm>
            <a:off x="6199718" y="351836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3" name="楕円 38">
            <a:extLst>
              <a:ext uri="{FF2B5EF4-FFF2-40B4-BE49-F238E27FC236}">
                <a16:creationId xmlns:a16="http://schemas.microsoft.com/office/drawing/2014/main" id="{16086903-F323-4D47-AC94-9B03E5017CAB}"/>
              </a:ext>
            </a:extLst>
          </p:cNvPr>
          <p:cNvSpPr/>
          <p:nvPr/>
        </p:nvSpPr>
        <p:spPr>
          <a:xfrm>
            <a:off x="3566584" y="351836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4" name="楕円 38">
            <a:extLst>
              <a:ext uri="{FF2B5EF4-FFF2-40B4-BE49-F238E27FC236}">
                <a16:creationId xmlns:a16="http://schemas.microsoft.com/office/drawing/2014/main" id="{48DB1B6A-DC5A-D545-B649-C8BB28B9F5AC}"/>
              </a:ext>
            </a:extLst>
          </p:cNvPr>
          <p:cNvSpPr/>
          <p:nvPr/>
        </p:nvSpPr>
        <p:spPr>
          <a:xfrm>
            <a:off x="2250017" y="351836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5" name="楕円 38">
            <a:extLst>
              <a:ext uri="{FF2B5EF4-FFF2-40B4-BE49-F238E27FC236}">
                <a16:creationId xmlns:a16="http://schemas.microsoft.com/office/drawing/2014/main" id="{6C9EE722-F33F-4A4A-AB3B-63BF8AE91038}"/>
              </a:ext>
            </a:extLst>
          </p:cNvPr>
          <p:cNvSpPr/>
          <p:nvPr/>
        </p:nvSpPr>
        <p:spPr>
          <a:xfrm>
            <a:off x="8524875" y="351836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0" name="楕円 38">
            <a:extLst>
              <a:ext uri="{FF2B5EF4-FFF2-40B4-BE49-F238E27FC236}">
                <a16:creationId xmlns:a16="http://schemas.microsoft.com/office/drawing/2014/main" id="{EA708FD7-041A-BE48-83B6-F9D5A497BC66}"/>
              </a:ext>
            </a:extLst>
          </p:cNvPr>
          <p:cNvSpPr/>
          <p:nvPr/>
        </p:nvSpPr>
        <p:spPr>
          <a:xfrm>
            <a:off x="7516284" y="456278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1" name="楕円 37">
            <a:extLst>
              <a:ext uri="{FF2B5EF4-FFF2-40B4-BE49-F238E27FC236}">
                <a16:creationId xmlns:a16="http://schemas.microsoft.com/office/drawing/2014/main" id="{0BE6E1C3-70D3-B54E-8E96-8D7A791C52FF}"/>
              </a:ext>
            </a:extLst>
          </p:cNvPr>
          <p:cNvSpPr/>
          <p:nvPr/>
        </p:nvSpPr>
        <p:spPr>
          <a:xfrm>
            <a:off x="4883151" y="456278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2" name="楕円 38">
            <a:extLst>
              <a:ext uri="{FF2B5EF4-FFF2-40B4-BE49-F238E27FC236}">
                <a16:creationId xmlns:a16="http://schemas.microsoft.com/office/drawing/2014/main" id="{BA90E511-0E13-234C-86C1-4EC2BCC37191}"/>
              </a:ext>
            </a:extLst>
          </p:cNvPr>
          <p:cNvSpPr/>
          <p:nvPr/>
        </p:nvSpPr>
        <p:spPr>
          <a:xfrm>
            <a:off x="6199718" y="456278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3" name="楕円 38">
            <a:extLst>
              <a:ext uri="{FF2B5EF4-FFF2-40B4-BE49-F238E27FC236}">
                <a16:creationId xmlns:a16="http://schemas.microsoft.com/office/drawing/2014/main" id="{B0C8095A-90E3-B148-934F-1E511CD84A22}"/>
              </a:ext>
            </a:extLst>
          </p:cNvPr>
          <p:cNvSpPr/>
          <p:nvPr/>
        </p:nvSpPr>
        <p:spPr>
          <a:xfrm>
            <a:off x="3566584" y="456278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4" name="楕円 38">
            <a:extLst>
              <a:ext uri="{FF2B5EF4-FFF2-40B4-BE49-F238E27FC236}">
                <a16:creationId xmlns:a16="http://schemas.microsoft.com/office/drawing/2014/main" id="{869661B9-6354-1042-BA62-D68F65B078A3}"/>
              </a:ext>
            </a:extLst>
          </p:cNvPr>
          <p:cNvSpPr/>
          <p:nvPr/>
        </p:nvSpPr>
        <p:spPr>
          <a:xfrm>
            <a:off x="2250017" y="456278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5" name="楕円 38">
            <a:extLst>
              <a:ext uri="{FF2B5EF4-FFF2-40B4-BE49-F238E27FC236}">
                <a16:creationId xmlns:a16="http://schemas.microsoft.com/office/drawing/2014/main" id="{A90969BC-39F9-5A40-95BA-78B67C5CEEEF}"/>
              </a:ext>
            </a:extLst>
          </p:cNvPr>
          <p:cNvSpPr/>
          <p:nvPr/>
        </p:nvSpPr>
        <p:spPr>
          <a:xfrm>
            <a:off x="8524875" y="4562780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81" name="楕円 38">
            <a:extLst>
              <a:ext uri="{FF2B5EF4-FFF2-40B4-BE49-F238E27FC236}">
                <a16:creationId xmlns:a16="http://schemas.microsoft.com/office/drawing/2014/main" id="{9A0C9106-D2B6-444E-82BD-ABC47DA766D3}"/>
              </a:ext>
            </a:extLst>
          </p:cNvPr>
          <p:cNvSpPr/>
          <p:nvPr/>
        </p:nvSpPr>
        <p:spPr>
          <a:xfrm>
            <a:off x="8524875" y="5716455"/>
            <a:ext cx="266700" cy="2667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48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101</Words>
  <Application>Microsoft Macintosh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Kaku Gothic Pro W6</vt:lpstr>
      <vt:lpstr>游ゴシック</vt:lpstr>
      <vt:lpstr>Arial</vt:lpstr>
      <vt:lpstr>Calibri</vt:lpstr>
      <vt:lpstr>Calibri Light</vt:lpstr>
      <vt:lpstr>Office テーマ</vt:lpstr>
      <vt:lpstr>Focus points of the Symposium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of the Symposium 2022</dc:title>
  <dc:subject/>
  <dc:creator>PPARC, Tohoku Univ.</dc:creator>
  <cp:keywords/>
  <dc:description/>
  <cp:lastModifiedBy>笠羽　康正</cp:lastModifiedBy>
  <cp:revision>10</cp:revision>
  <cp:lastPrinted>2024-12-09T01:15:46Z</cp:lastPrinted>
  <dcterms:created xsi:type="dcterms:W3CDTF">2021-11-29T00:43:06Z</dcterms:created>
  <dcterms:modified xsi:type="dcterms:W3CDTF">2025-03-04T06:25:53Z</dcterms:modified>
  <cp:category/>
</cp:coreProperties>
</file>